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86" r:id="rId2"/>
    <p:sldId id="480" r:id="rId3"/>
    <p:sldId id="440" r:id="rId4"/>
    <p:sldId id="441" r:id="rId5"/>
    <p:sldId id="439" r:id="rId6"/>
    <p:sldId id="429" r:id="rId7"/>
    <p:sldId id="451" r:id="rId8"/>
    <p:sldId id="449" r:id="rId9"/>
    <p:sldId id="446" r:id="rId10"/>
    <p:sldId id="448" r:id="rId11"/>
    <p:sldId id="452" r:id="rId12"/>
    <p:sldId id="455" r:id="rId13"/>
    <p:sldId id="453" r:id="rId14"/>
    <p:sldId id="456" r:id="rId15"/>
    <p:sldId id="457" r:id="rId16"/>
    <p:sldId id="468" r:id="rId17"/>
    <p:sldId id="479" r:id="rId18"/>
    <p:sldId id="469" r:id="rId19"/>
    <p:sldId id="485" r:id="rId20"/>
    <p:sldId id="471" r:id="rId21"/>
    <p:sldId id="478" r:id="rId22"/>
    <p:sldId id="48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A2CED-8163-4C87-9C7F-48E3793023CC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1B470-A4BB-4D7C-9334-4053AA21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44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CE553-61BD-4FC3-A55D-CBE6BF4936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20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89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05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827AB-993F-4D3E-8366-E38EB1296E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91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29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58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74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11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40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03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2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97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E10B5-97F2-4390-B601-9DD58642C32D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5EB27-2438-4ED9-BA7D-CD6858C80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7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75656" y="1196752"/>
            <a:ext cx="6400800" cy="1296144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chemeClr val="tx1"/>
                </a:solidFill>
              </a:rPr>
              <a:t>Land Management </a:t>
            </a:r>
            <a:r>
              <a:rPr lang="en-GB" sz="4800" dirty="0" smtClean="0">
                <a:solidFill>
                  <a:schemeClr val="tx1"/>
                </a:solidFill>
              </a:rPr>
              <a:t>Update</a:t>
            </a:r>
          </a:p>
          <a:p>
            <a:endParaRPr lang="en-GB" sz="4800" dirty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Ben Thorne, FWAG SW </a:t>
            </a:r>
          </a:p>
          <a:p>
            <a:endParaRPr lang="en-GB" sz="4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5517232"/>
            <a:ext cx="2740545" cy="10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29074"/>
            <a:ext cx="2088232" cy="937794"/>
          </a:xfrm>
        </p:spPr>
        <p:txBody>
          <a:bodyPr>
            <a:normAutofit/>
          </a:bodyPr>
          <a:lstStyle/>
          <a:p>
            <a:pPr algn="l"/>
            <a:r>
              <a:rPr lang="en-GB" sz="3200" dirty="0" smtClean="0"/>
              <a:t>Filter </a:t>
            </a:r>
            <a:r>
              <a:rPr lang="en-GB" sz="3200" dirty="0" err="1" smtClean="0"/>
              <a:t>Soxx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58" y="692696"/>
            <a:ext cx="9165336" cy="51555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5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5949280"/>
            <a:ext cx="2808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Coir rolls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316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 smtClean="0"/>
              <a:t>Soil bunds </a:t>
            </a:r>
            <a:endParaRPr lang="en-GB" sz="32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97622"/>
            <a:ext cx="6034617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915" y="0"/>
            <a:ext cx="5340085" cy="4005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13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7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949280"/>
            <a:ext cx="4320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Floodplain scrapes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1548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230" y="117699"/>
            <a:ext cx="4325082" cy="3243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15" y="3420223"/>
            <a:ext cx="4325084" cy="3243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960" y="3567024"/>
            <a:ext cx="8031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Before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69" y="832958"/>
            <a:ext cx="4326938" cy="2528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95960" y="155851"/>
            <a:ext cx="404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Leaky </a:t>
            </a:r>
            <a:r>
              <a:rPr lang="en-GB" sz="32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Pond</a:t>
            </a:r>
            <a:endParaRPr lang="en-GB" sz="3200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229" y="3443785"/>
            <a:ext cx="4325083" cy="319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95141" y="3553430"/>
            <a:ext cx="6564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After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5141" y="309739"/>
            <a:ext cx="9289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During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0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404664"/>
            <a:ext cx="913006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5733256"/>
            <a:ext cx="36358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Strategic planting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620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endParaRPr lang="en-GB" sz="2400" dirty="0" smtClean="0"/>
          </a:p>
          <a:p>
            <a:endParaRPr lang="en-GB" dirty="0"/>
          </a:p>
        </p:txBody>
      </p:sp>
      <p:pic>
        <p:nvPicPr>
          <p:cNvPr id="4" name="Picture 2" descr="larkbeare court_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17" y="1123"/>
            <a:ext cx="9143121" cy="68568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87624" y="188640"/>
            <a:ext cx="32749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Soil Management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924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_SLM_High_Moderate_Restricted_Winter_Stor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824" y="521297"/>
            <a:ext cx="8963021" cy="63367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35768"/>
            <a:ext cx="8229600" cy="80047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Soil Water Storage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01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ben.thorne\AppData\Local\Microsoft\Windows\Temporary Internet Files\Content.Outlook\9WCRF0T9\IMG_5364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949280"/>
            <a:ext cx="2808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Sub-soiling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163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ben.thorne\AppData\Local\Microsoft\Windows\Temporary Internet Files\Content.Outlook\9WCRF0T9\IMG_01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744" y="6021288"/>
            <a:ext cx="42484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Working with Highways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462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dirty="0" smtClean="0"/>
              <a:t>Key Action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32385" y="1295266"/>
            <a:ext cx="828092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Somerset </a:t>
            </a:r>
            <a:r>
              <a:rPr lang="en-GB" sz="2800" dirty="0"/>
              <a:t>partners (FWAG SW, Royal Bath &amp; West, RSPB, SWT, Catchment Sensitive Farming) to pilot an integrated advice and support package to promote </a:t>
            </a:r>
            <a:r>
              <a:rPr lang="en-GB" sz="2800" b="1" dirty="0"/>
              <a:t>natural flood management </a:t>
            </a:r>
            <a:r>
              <a:rPr lang="en-GB" sz="2800" dirty="0"/>
              <a:t>and land management </a:t>
            </a:r>
            <a:r>
              <a:rPr lang="en-GB" sz="2800" dirty="0" smtClean="0"/>
              <a:t>adaptation </a:t>
            </a:r>
            <a:r>
              <a:rPr lang="en-GB" sz="2800" dirty="0"/>
              <a:t>throughout the catchment</a:t>
            </a:r>
          </a:p>
          <a:p>
            <a:endParaRPr lang="en-GB" sz="2400" dirty="0" smtClean="0"/>
          </a:p>
          <a:p>
            <a:endParaRPr lang="en-GB" sz="1000" dirty="0" smtClean="0"/>
          </a:p>
          <a:p>
            <a:r>
              <a:rPr lang="en-GB" sz="2800" dirty="0" smtClean="0"/>
              <a:t>Funding 2015-2017: </a:t>
            </a:r>
            <a:r>
              <a:rPr lang="en-GB" sz="2800" dirty="0"/>
              <a:t>£550k from LGF, £573k from Dream Fund, £100k from Princes’ Countryside Fund, £34k from Catchment Partnership Action Fund, £46k from SRA, £68k from EA Environment Programme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635" y="5695720"/>
            <a:ext cx="2890365" cy="1137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5788805"/>
            <a:ext cx="1829729" cy="99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5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3322712" cy="1423812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Farm Resilience on the Levels </a:t>
            </a:r>
            <a:endParaRPr lang="en-GB" sz="3600" dirty="0"/>
          </a:p>
        </p:txBody>
      </p:sp>
      <p:pic>
        <p:nvPicPr>
          <p:cNvPr id="2050" name="Picture 2" descr="C:\Users\ben.thorne\AppData\Local\Microsoft\Windows\Temporary Internet Files\Content.Outlook\9WCRF0T9\IMG_00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en.thorne\AppData\Local\Microsoft\Windows\Temporary Internet Files\Content.Outlook\9WCRF0T9\0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4" y="1365961"/>
            <a:ext cx="4117978" cy="54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:\Resources\Photos\Farm Operations\Weed Wiping\Wiper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463669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3"/>
            <a:ext cx="799288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NFM growing public interest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Consents and Permits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Long-term funding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Local vs </a:t>
            </a:r>
            <a:r>
              <a:rPr lang="en-GB" sz="3600" dirty="0"/>
              <a:t>c</a:t>
            </a:r>
            <a:r>
              <a:rPr lang="en-GB" sz="3600" dirty="0" smtClean="0"/>
              <a:t>atchment scale flooding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/>
              <a:t>SRA ‘buy-in’ to catchment flood management </a:t>
            </a:r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5543294"/>
            <a:ext cx="2674341" cy="1052766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458644"/>
            <a:ext cx="2160240" cy="11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3326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Land Management Issues </a:t>
            </a:r>
          </a:p>
        </p:txBody>
      </p:sp>
    </p:spTree>
    <p:extLst>
      <p:ext uri="{BB962C8B-B14F-4D97-AF65-F5344CB8AC3E}">
        <p14:creationId xmlns:p14="http://schemas.microsoft.com/office/powerpoint/2010/main" val="11704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Examine </a:t>
            </a:r>
            <a:r>
              <a:rPr lang="en-GB" dirty="0"/>
              <a:t>innovative mechanisms such as developing a Community Land Management Trust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Funding 2015-2017:£</a:t>
            </a:r>
            <a:r>
              <a:rPr lang="en-GB" dirty="0"/>
              <a:t>56k from Dream Fund, possible £27k from SRA in </a:t>
            </a:r>
            <a:r>
              <a:rPr lang="en-GB" dirty="0" smtClean="0"/>
              <a:t>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2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5" y="260647"/>
            <a:ext cx="9133415" cy="645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5669516"/>
            <a:ext cx="2664296" cy="104881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28192" cy="94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7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46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123529"/>
            <a:ext cx="1645770" cy="8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733256"/>
            <a:ext cx="2502377" cy="9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863755"/>
              </p:ext>
            </p:extLst>
          </p:nvPr>
        </p:nvGraphicFramePr>
        <p:xfrm>
          <a:off x="107504" y="188640"/>
          <a:ext cx="8928992" cy="6120680"/>
        </p:xfrm>
        <a:graphic>
          <a:graphicData uri="http://schemas.openxmlformats.org/drawingml/2006/table">
            <a:tbl>
              <a:tblPr firstRow="1" firstCol="1" bandRow="1"/>
              <a:tblGrid>
                <a:gridCol w="5976664"/>
                <a:gridCol w="1440160"/>
                <a:gridCol w="1359094"/>
                <a:gridCol w="153074"/>
              </a:tblGrid>
              <a:tr h="6584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GB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Land Management Schemes</a:t>
                      </a:r>
                      <a:endParaRPr lang="en-GB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Schemes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6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Proposed/underway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Complete</a:t>
                      </a:r>
                      <a:endParaRPr lang="en-GB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877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In-channel (woody dams, gabions, bank stabilisation</a:t>
                      </a: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80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In-field  (filter fences,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soxx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coir rolls)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62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Water storage </a:t>
                      </a: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(leaky pond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scrapes, floodplain storage, bunds to hold water)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80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Strategic planting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GB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80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Rainwater Harvesting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GB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21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Infrastructure (e.g. cross drains, fencing, yard </a:t>
                      </a: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improvements; 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Levels: droves, culverts)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Shared 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machinery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effectLst/>
                        <a:latin typeface="Times New Roman"/>
                      </a:endParaRPr>
                    </a:p>
                  </a:txBody>
                  <a:tcPr marL="63837" marR="638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2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949280"/>
            <a:ext cx="2808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Woody Dams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708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949280"/>
            <a:ext cx="2808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Ditch gabions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9523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317" y="3791405"/>
            <a:ext cx="2952328" cy="271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E:\FWAG\filtter fenc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317" y="1511436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626157" y="3698298"/>
            <a:ext cx="3456384" cy="11919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26157" y="2708920"/>
            <a:ext cx="1962067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E:\FWAG\filtter fencin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5949280"/>
            <a:ext cx="2808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Filter fence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035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27" y="1196751"/>
            <a:ext cx="7115413" cy="3817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59498"/>
            <a:ext cx="2339546" cy="22242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876490" cy="291600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508848" y="2601596"/>
            <a:ext cx="1008112" cy="12594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683568" y="188640"/>
            <a:ext cx="761400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Silt trap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9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4937</TotalTime>
  <Words>249</Words>
  <Application>Microsoft Office PowerPoint</Application>
  <PresentationFormat>On-screen Show (4:3)</PresentationFormat>
  <Paragraphs>65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Key Action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Filter Soxx</vt:lpstr>
      <vt:lpstr>PowerPoint Presentation</vt:lpstr>
      <vt:lpstr>Soil bunds </vt:lpstr>
      <vt:lpstr>PowerPoint Presentation</vt:lpstr>
      <vt:lpstr>PowerPoint Presentation</vt:lpstr>
      <vt:lpstr>PowerPoint Presentation</vt:lpstr>
      <vt:lpstr>PowerPoint Presentation</vt:lpstr>
      <vt:lpstr>Soil Water Storage</vt:lpstr>
      <vt:lpstr>PowerPoint Presentation</vt:lpstr>
      <vt:lpstr>PowerPoint Presentation</vt:lpstr>
      <vt:lpstr>Farm Resilience on the Levels </vt:lpstr>
      <vt:lpstr>PowerPoint Presentation</vt:lpstr>
      <vt:lpstr>Key Action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Thorne</dc:creator>
  <cp:lastModifiedBy>Ben Thorne</cp:lastModifiedBy>
  <cp:revision>105</cp:revision>
  <dcterms:created xsi:type="dcterms:W3CDTF">2015-02-05T15:24:02Z</dcterms:created>
  <dcterms:modified xsi:type="dcterms:W3CDTF">2016-10-24T14:56:11Z</dcterms:modified>
</cp:coreProperties>
</file>