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7" r:id="rId2"/>
    <p:sldId id="330" r:id="rId3"/>
    <p:sldId id="345" r:id="rId4"/>
    <p:sldId id="373" r:id="rId5"/>
    <p:sldId id="344" r:id="rId6"/>
    <p:sldId id="375" r:id="rId7"/>
    <p:sldId id="335" r:id="rId8"/>
    <p:sldId id="374" r:id="rId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AA"/>
    <a:srgbClr val="069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44280" autoAdjust="0"/>
  </p:normalViewPr>
  <p:slideViewPr>
    <p:cSldViewPr snapToGrid="0">
      <p:cViewPr varScale="1">
        <p:scale>
          <a:sx n="50" d="100"/>
          <a:sy n="50" d="100"/>
        </p:scale>
        <p:origin x="286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65F32E8-8A4E-41C7-A8CA-D813BA91C3D0}" type="datetimeFigureOut">
              <a:rPr lang="en-GB" smtClean="0"/>
              <a:pPr/>
              <a:t>24/10/2016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48F5DE4-839B-4FEE-8B84-6C7B246F7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80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5DE4-839B-4FEE-8B84-6C7B246F7E5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519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/>
            <a:endParaRPr lang="en-GB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5DE4-839B-4FEE-8B84-6C7B246F7E5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332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/>
            <a:endParaRPr lang="en-GB" i="0" baseline="0" dirty="0"/>
          </a:p>
          <a:p>
            <a:pPr marL="185715" indent="-185715"/>
            <a:endParaRPr lang="en-GB" i="0" baseline="0" dirty="0"/>
          </a:p>
          <a:p>
            <a:pPr marL="185715" indent="-185715"/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5DE4-839B-4FEE-8B84-6C7B246F7E5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674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Least impact on the town and population – downstream sites preferred</a:t>
            </a:r>
          </a:p>
          <a:p>
            <a:r>
              <a:rPr lang="en-GB" dirty="0" smtClean="0"/>
              <a:t>Least impact on natural environment – upstream site preferred</a:t>
            </a:r>
          </a:p>
          <a:p>
            <a:r>
              <a:rPr lang="en-GB" dirty="0" smtClean="0"/>
              <a:t>Most capacity for fluvial flood storage – downstream site preferred</a:t>
            </a:r>
          </a:p>
          <a:p>
            <a:r>
              <a:rPr lang="en-GB" dirty="0" smtClean="0"/>
              <a:t>Least impact on navigation/Dunball Wharf – upstream site preferred</a:t>
            </a:r>
          </a:p>
          <a:p>
            <a:r>
              <a:rPr lang="en-GB" dirty="0" smtClean="0"/>
              <a:t>Most help for new development in north Bridgwater – downstream site</a:t>
            </a:r>
          </a:p>
          <a:p>
            <a:r>
              <a:rPr lang="en-GB" dirty="0" smtClean="0"/>
              <a:t>Least cost – upstream sites</a:t>
            </a:r>
          </a:p>
          <a:p>
            <a:endParaRPr lang="en-GB" dirty="0" smtClean="0"/>
          </a:p>
          <a:p>
            <a:r>
              <a:rPr lang="en-GB" dirty="0" smtClean="0"/>
              <a:t>Best</a:t>
            </a:r>
            <a:r>
              <a:rPr lang="en-GB" baseline="0" dirty="0" smtClean="0"/>
              <a:t> site will be a compromise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5DE4-839B-4FEE-8B84-6C7B246F7E5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802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/>
            <a:endParaRPr lang="en-GB" i="0" baseline="0" dirty="0"/>
          </a:p>
          <a:p>
            <a:pPr marL="185715" indent="-185715"/>
            <a:endParaRPr lang="en-GB" i="0" baseline="0" dirty="0"/>
          </a:p>
          <a:p>
            <a:pPr marL="185715" indent="-185715"/>
            <a:endParaRPr lang="en-GB" i="0" baseline="0" dirty="0"/>
          </a:p>
          <a:p>
            <a:pPr marL="185715" indent="-185715"/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5DE4-839B-4FEE-8B84-6C7B246F7E5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257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/>
            <a:r>
              <a:rPr lang="en-GB" i="0" baseline="0" dirty="0" smtClean="0"/>
              <a:t>SDC £6M-£7M already committed from ongoing development</a:t>
            </a:r>
          </a:p>
          <a:p>
            <a:pPr marL="185715" indent="-185715"/>
            <a:endParaRPr lang="en-GB" i="0" baseline="0" dirty="0" smtClean="0"/>
          </a:p>
          <a:p>
            <a:pPr marL="185715" indent="-185715"/>
            <a:r>
              <a:rPr lang="en-GB" i="0" baseline="0" dirty="0" smtClean="0"/>
              <a:t>CH2M Hill will support SDC in working through the figures to confirm what can be generated </a:t>
            </a:r>
            <a:endParaRPr lang="en-GB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5DE4-839B-4FEE-8B84-6C7B246F7E5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68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GB" i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5DE4-839B-4FEE-8B84-6C7B246F7E5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736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5DE4-839B-4FEE-8B84-6C7B246F7E5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105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F42D-951C-42C4-A700-86600C83B237}" type="datetime1">
              <a:rPr lang="en-GB" smtClean="0"/>
              <a:pPr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F287-E138-4EEC-8826-F865239E5C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24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DE1D-5A0D-41DA-8E98-BD054B90263A}" type="datetime1">
              <a:rPr lang="en-GB" smtClean="0"/>
              <a:pPr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F287-E138-4EEC-8826-F865239E5C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63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FEF6-EBD6-408C-90E6-041F12088C54}" type="datetime1">
              <a:rPr lang="en-GB" smtClean="0"/>
              <a:pPr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F287-E138-4EEC-8826-F865239E5C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32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17BD-CEC6-41FC-9A8A-86AAC3CF7050}" type="datetime1">
              <a:rPr lang="en-GB" smtClean="0"/>
              <a:pPr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F287-E138-4EEC-8826-F865239E5C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847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AD93-FEFD-4232-9222-717DD689CB10}" type="datetime1">
              <a:rPr lang="en-GB" smtClean="0"/>
              <a:pPr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F287-E138-4EEC-8826-F865239E5C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42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0FD9-4537-4C19-8F94-AD5C3206F2A8}" type="datetime1">
              <a:rPr lang="en-GB" smtClean="0"/>
              <a:pPr/>
              <a:t>24/10/2016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F287-E138-4EEC-8826-F865239E5C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49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0290-8E5F-48F6-943F-6CD410D1B52D}" type="datetime1">
              <a:rPr lang="en-GB" smtClean="0"/>
              <a:pPr/>
              <a:t>24/10/2016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F287-E138-4EEC-8826-F865239E5C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49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A132-62F5-4663-AF2E-E550CF9A0DD4}" type="datetime1">
              <a:rPr lang="en-GB" smtClean="0"/>
              <a:pPr/>
              <a:t>24/10/2016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F287-E138-4EEC-8826-F865239E5C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7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7D28-4B62-4793-9C46-D175466A873D}" type="datetime1">
              <a:rPr lang="en-GB" smtClean="0"/>
              <a:pPr/>
              <a:t>24/10/2016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F287-E138-4EEC-8826-F865239E5C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88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473A-04E4-4D63-B6F3-323DC2A831F8}" type="datetime1">
              <a:rPr lang="en-GB" smtClean="0"/>
              <a:pPr/>
              <a:t>24/10/2016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F287-E138-4EEC-8826-F865239E5C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49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062D-54FA-4BD9-B9EB-833F2EA57573}" type="datetime1">
              <a:rPr lang="en-GB" smtClean="0"/>
              <a:pPr/>
              <a:t>24/10/2016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F287-E138-4EEC-8826-F865239E5C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18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F7EDA-628F-47EA-BCA5-17074E904344}" type="datetime1">
              <a:rPr lang="en-GB" smtClean="0"/>
              <a:pPr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4F287-E138-4EEC-8826-F865239E5C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60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1381" t="10090" r="1010" b="10929"/>
          <a:stretch/>
        </p:blipFill>
        <p:spPr>
          <a:xfrm>
            <a:off x="0" y="6412262"/>
            <a:ext cx="9144001" cy="415143"/>
          </a:xfrm>
          <a:prstGeom prst="rect">
            <a:avLst/>
          </a:prstGeom>
          <a:ln w="44450">
            <a:solidFill>
              <a:srgbClr val="0699D6"/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723900"/>
            <a:ext cx="7886700" cy="2286000"/>
          </a:xfrm>
        </p:spPr>
        <p:txBody>
          <a:bodyPr>
            <a:normAutofit/>
          </a:bodyPr>
          <a:lstStyle/>
          <a:p>
            <a:r>
              <a:rPr lang="en-GB" dirty="0"/>
              <a:t>Bridgwater Tidal Barrier </a:t>
            </a:r>
            <a:r>
              <a:rPr lang="en-GB" dirty="0" smtClean="0"/>
              <a:t>Scheme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Update for Somerset Rivers Authority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F287-E138-4EEC-8826-F865239E5CE8}" type="slidenum">
              <a:rPr lang="en-GB" sz="2100" b="1">
                <a:solidFill>
                  <a:schemeClr val="bg1"/>
                </a:solidFill>
              </a:rPr>
              <a:pPr/>
              <a:t>1</a:t>
            </a:fld>
            <a:endParaRPr lang="en-GB" sz="2100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10390"/>
            <a:ext cx="9144000" cy="6847609"/>
          </a:xfrm>
          <a:prstGeom prst="rect">
            <a:avLst/>
          </a:prstGeom>
          <a:noFill/>
          <a:ln w="76200">
            <a:solidFill>
              <a:srgbClr val="069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Content Placeholder 8" descr="sdc logo 1 col black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99" y="2824937"/>
            <a:ext cx="3117843" cy="772778"/>
          </a:xfrm>
          <a:prstGeom prst="rect">
            <a:avLst/>
          </a:prstGeom>
        </p:spPr>
      </p:pic>
      <p:pic>
        <p:nvPicPr>
          <p:cNvPr id="9" name="Picture 8" descr="EA logo_377_gre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58620" y="2887469"/>
            <a:ext cx="3024098" cy="835941"/>
          </a:xfrm>
          <a:prstGeom prst="rect">
            <a:avLst/>
          </a:prstGeom>
        </p:spPr>
      </p:pic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617264"/>
              </p:ext>
            </p:extLst>
          </p:nvPr>
        </p:nvGraphicFramePr>
        <p:xfrm>
          <a:off x="628650" y="4103256"/>
          <a:ext cx="3441395" cy="1929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7" imgW="11344224" imgH="8019915" progId="AcroExch.Document.11">
                  <p:embed/>
                </p:oleObj>
              </mc:Choice>
              <mc:Fallback>
                <p:oleObj name="Acrobat Document" r:id="rId7" imgW="11344224" imgH="8019915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4103256"/>
                        <a:ext cx="3441395" cy="1929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NewHotSW_logo (2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58620" y="4133803"/>
            <a:ext cx="3445257" cy="169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1381" t="10090" r="1010" b="10929"/>
          <a:stretch/>
        </p:blipFill>
        <p:spPr>
          <a:xfrm>
            <a:off x="0" y="6412262"/>
            <a:ext cx="9144001" cy="415143"/>
          </a:xfrm>
          <a:prstGeom prst="rect">
            <a:avLst/>
          </a:prstGeom>
          <a:ln w="44450">
            <a:solidFill>
              <a:srgbClr val="0699D6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9525" y="6453380"/>
            <a:ext cx="2163907" cy="347476"/>
          </a:xfrm>
        </p:spPr>
        <p:txBody>
          <a:bodyPr/>
          <a:lstStyle/>
          <a:p>
            <a:fld id="{D664F287-E138-4EEC-8826-F865239E5CE8}" type="slidenum">
              <a:rPr lang="en-GB" sz="2100" b="1">
                <a:solidFill>
                  <a:schemeClr val="bg1"/>
                </a:solidFill>
              </a:rPr>
              <a:pPr/>
              <a:t>2</a:t>
            </a:fld>
            <a:endParaRPr lang="en-GB" sz="2100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10390"/>
            <a:ext cx="9144000" cy="6847609"/>
          </a:xfrm>
          <a:prstGeom prst="rect">
            <a:avLst/>
          </a:prstGeom>
          <a:noFill/>
          <a:ln w="76200">
            <a:solidFill>
              <a:srgbClr val="069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3"/>
          </a:xfrm>
        </p:spPr>
        <p:txBody>
          <a:bodyPr>
            <a:normAutofit/>
          </a:bodyPr>
          <a:lstStyle/>
          <a:p>
            <a:r>
              <a:rPr lang="en-GB" dirty="0" smtClean="0"/>
              <a:t>Recent Progress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9550" y="1269137"/>
            <a:ext cx="8305800" cy="4045813"/>
          </a:xfrm>
        </p:spPr>
        <p:txBody>
          <a:bodyPr>
            <a:normAutofit/>
          </a:bodyPr>
          <a:lstStyle/>
          <a:p>
            <a:pPr lvl="2"/>
            <a:r>
              <a:rPr lang="en-GB" sz="2800" dirty="0" smtClean="0"/>
              <a:t>Consultation on preferred 2 sites</a:t>
            </a:r>
          </a:p>
          <a:p>
            <a:pPr lvl="2"/>
            <a:r>
              <a:rPr lang="en-GB" sz="2800" dirty="0" smtClean="0"/>
              <a:t>Chosen 2 preferred gate types / arrangements</a:t>
            </a:r>
          </a:p>
          <a:p>
            <a:pPr lvl="2"/>
            <a:r>
              <a:rPr lang="en-GB" sz="2800" dirty="0" smtClean="0"/>
              <a:t>Downstream impacts better </a:t>
            </a:r>
            <a:r>
              <a:rPr lang="en-GB" sz="2800" dirty="0" smtClean="0"/>
              <a:t>understood</a:t>
            </a:r>
          </a:p>
          <a:p>
            <a:pPr lvl="2"/>
            <a:r>
              <a:rPr lang="en-GB" sz="2800" dirty="0" smtClean="0"/>
              <a:t>Working with key stakeholder group to consider silt management and navigation</a:t>
            </a:r>
            <a:endParaRPr lang="en-GB" sz="2800" dirty="0" smtClean="0"/>
          </a:p>
          <a:p>
            <a:pPr lvl="2"/>
            <a:r>
              <a:rPr lang="en-GB" sz="2800" dirty="0" smtClean="0"/>
              <a:t>Achieved support from Parrett IDB – DESIGN FOR FLEXIBILITY</a:t>
            </a:r>
          </a:p>
          <a:p>
            <a:pPr lvl="2"/>
            <a:endParaRPr lang="en-GB" sz="2800" dirty="0" smtClean="0"/>
          </a:p>
          <a:p>
            <a:pPr lvl="2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21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1381" t="10090" r="1010" b="10929"/>
          <a:stretch/>
        </p:blipFill>
        <p:spPr>
          <a:xfrm>
            <a:off x="0" y="6412262"/>
            <a:ext cx="9144001" cy="415143"/>
          </a:xfrm>
          <a:prstGeom prst="rect">
            <a:avLst/>
          </a:prstGeom>
          <a:ln w="44450">
            <a:solidFill>
              <a:srgbClr val="0699D6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9525" y="6453380"/>
            <a:ext cx="2163907" cy="347476"/>
          </a:xfrm>
        </p:spPr>
        <p:txBody>
          <a:bodyPr/>
          <a:lstStyle/>
          <a:p>
            <a:fld id="{D664F287-E138-4EEC-8826-F865239E5CE8}" type="slidenum">
              <a:rPr lang="en-GB" sz="2100" b="1">
                <a:solidFill>
                  <a:schemeClr val="bg1"/>
                </a:solidFill>
              </a:rPr>
              <a:pPr/>
              <a:t>3</a:t>
            </a:fld>
            <a:endParaRPr lang="en-GB" sz="2100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10390"/>
            <a:ext cx="9144000" cy="6847609"/>
          </a:xfrm>
          <a:prstGeom prst="rect">
            <a:avLst/>
          </a:prstGeom>
          <a:noFill/>
          <a:ln w="76200">
            <a:solidFill>
              <a:srgbClr val="069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3"/>
          </a:xfrm>
        </p:spPr>
        <p:txBody>
          <a:bodyPr>
            <a:normAutofit/>
          </a:bodyPr>
          <a:lstStyle/>
          <a:p>
            <a:r>
              <a:rPr lang="en-GB" dirty="0" smtClean="0"/>
              <a:t>Choice of Potential Type of Barrier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5026" y="955518"/>
            <a:ext cx="8698406" cy="53461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>
              <a:buNone/>
            </a:pPr>
            <a:r>
              <a:rPr lang="en-GB" sz="2400" dirty="0"/>
              <a:t>Vertical Lift </a:t>
            </a:r>
            <a:r>
              <a:rPr lang="en-GB" sz="2400" dirty="0" smtClean="0"/>
              <a:t>Gate						Rising Sector</a:t>
            </a:r>
            <a:endParaRPr lang="en-GB" sz="2400" dirty="0"/>
          </a:p>
          <a:p>
            <a:pPr>
              <a:buNone/>
            </a:pPr>
            <a:endParaRPr lang="en-GB" sz="2300" dirty="0"/>
          </a:p>
          <a:p>
            <a:pPr>
              <a:buNone/>
            </a:pPr>
            <a:endParaRPr lang="en-GB" sz="2300" dirty="0"/>
          </a:p>
          <a:p>
            <a:pPr>
              <a:buNone/>
            </a:pPr>
            <a:endParaRPr lang="en-GB" sz="2300" dirty="0"/>
          </a:p>
          <a:p>
            <a:pPr>
              <a:buNone/>
            </a:pPr>
            <a:endParaRPr lang="en-GB" sz="2300" dirty="0"/>
          </a:p>
          <a:p>
            <a:pPr>
              <a:buNone/>
            </a:pPr>
            <a:endParaRPr lang="en-GB" sz="2300" dirty="0"/>
          </a:p>
          <a:p>
            <a:pPr>
              <a:buNone/>
            </a:pPr>
            <a:endParaRPr lang="en-GB" sz="2300" dirty="0"/>
          </a:p>
          <a:p>
            <a:pPr>
              <a:buNone/>
            </a:pPr>
            <a:endParaRPr lang="en-GB" sz="2300" dirty="0"/>
          </a:p>
          <a:p>
            <a:pPr>
              <a:buNone/>
            </a:pPr>
            <a:endParaRPr lang="en-GB" sz="2300" dirty="0"/>
          </a:p>
          <a:p>
            <a:pPr>
              <a:buNone/>
            </a:pPr>
            <a:r>
              <a:rPr lang="en-GB" sz="2300" dirty="0"/>
              <a:t>			     </a:t>
            </a:r>
            <a:r>
              <a:rPr lang="en-GB" sz="1800" dirty="0"/>
              <a:t>Hull Barrier					</a:t>
            </a:r>
            <a:r>
              <a:rPr lang="en-GB" sz="2300" dirty="0"/>
              <a:t>	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27" y="1807808"/>
            <a:ext cx="2461490" cy="32819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517" y="1807808"/>
            <a:ext cx="2191222" cy="32892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3087" y="3734069"/>
            <a:ext cx="2792263" cy="23619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86" y="1736511"/>
            <a:ext cx="2792263" cy="195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4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F287-E138-4EEC-8826-F865239E5CE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33" y="0"/>
            <a:ext cx="436161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2950" y="285750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Preferred sites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86204" y="1077694"/>
            <a:ext cx="3276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Site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More benefit to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Less constraints on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Risk of siltation at Dunball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Public </a:t>
            </a:r>
            <a:r>
              <a:rPr lang="en-GB" sz="2000" dirty="0" smtClean="0"/>
              <a:t>preference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</a:rPr>
              <a:t>£65M-£80M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95325" y="3707369"/>
            <a:ext cx="287655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Site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More impact on existing buildings/people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Not so helpful in promoting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Less fluvial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</a:rPr>
              <a:t>£45M-£60M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746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1381" t="10090" r="1010" b="10929"/>
          <a:stretch/>
        </p:blipFill>
        <p:spPr>
          <a:xfrm>
            <a:off x="0" y="6412262"/>
            <a:ext cx="9144001" cy="415143"/>
          </a:xfrm>
          <a:prstGeom prst="rect">
            <a:avLst/>
          </a:prstGeom>
          <a:ln w="44450">
            <a:solidFill>
              <a:srgbClr val="0699D6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9525" y="6453380"/>
            <a:ext cx="2163907" cy="347476"/>
          </a:xfrm>
        </p:spPr>
        <p:txBody>
          <a:bodyPr/>
          <a:lstStyle/>
          <a:p>
            <a:fld id="{D664F287-E138-4EEC-8826-F865239E5CE8}" type="slidenum">
              <a:rPr lang="en-GB" sz="2100" b="1">
                <a:solidFill>
                  <a:schemeClr val="bg1"/>
                </a:solidFill>
              </a:rPr>
              <a:pPr/>
              <a:t>5</a:t>
            </a:fld>
            <a:endParaRPr lang="en-GB" sz="2100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10390"/>
            <a:ext cx="9144000" cy="6847609"/>
          </a:xfrm>
          <a:prstGeom prst="rect">
            <a:avLst/>
          </a:prstGeom>
          <a:noFill/>
          <a:ln w="76200">
            <a:solidFill>
              <a:srgbClr val="069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3"/>
          </a:xfrm>
        </p:spPr>
        <p:txBody>
          <a:bodyPr>
            <a:normAutofit/>
          </a:bodyPr>
          <a:lstStyle/>
          <a:p>
            <a:r>
              <a:rPr lang="en-GB" dirty="0" smtClean="0"/>
              <a:t>Why the cost increase?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28650" y="1504950"/>
            <a:ext cx="7581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Preferred sites farther downstream than before – bigger structures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Works to downstream banks likely to go as far as Combwich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Upward </a:t>
            </a:r>
            <a:r>
              <a:rPr lang="en-GB" sz="2400" dirty="0" smtClean="0"/>
              <a:t>pressure on construction prices (eg steel</a:t>
            </a:r>
            <a:r>
              <a:rPr lang="en-GB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Includes land acquisition and legal processes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Allowed greater contingency for unknowns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156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1381" t="10090" r="1010" b="10929"/>
          <a:stretch/>
        </p:blipFill>
        <p:spPr>
          <a:xfrm>
            <a:off x="-1" y="6343043"/>
            <a:ext cx="9144001" cy="415143"/>
          </a:xfrm>
          <a:prstGeom prst="rect">
            <a:avLst/>
          </a:prstGeom>
          <a:ln w="44450">
            <a:solidFill>
              <a:srgbClr val="0699D6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9525" y="6453380"/>
            <a:ext cx="2163907" cy="347476"/>
          </a:xfrm>
        </p:spPr>
        <p:txBody>
          <a:bodyPr/>
          <a:lstStyle/>
          <a:p>
            <a:fld id="{D664F287-E138-4EEC-8826-F865239E5CE8}" type="slidenum">
              <a:rPr lang="en-GB" sz="2100" b="1">
                <a:solidFill>
                  <a:schemeClr val="bg1"/>
                </a:solidFill>
              </a:rPr>
              <a:pPr/>
              <a:t>6</a:t>
            </a:fld>
            <a:endParaRPr lang="en-GB" sz="2100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10390"/>
            <a:ext cx="9144000" cy="6847609"/>
          </a:xfrm>
          <a:prstGeom prst="rect">
            <a:avLst/>
          </a:prstGeom>
          <a:noFill/>
          <a:ln w="76200">
            <a:solidFill>
              <a:srgbClr val="069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3"/>
          </a:xfrm>
        </p:spPr>
        <p:txBody>
          <a:bodyPr>
            <a:normAutofit/>
          </a:bodyPr>
          <a:lstStyle/>
          <a:p>
            <a:r>
              <a:rPr lang="en-GB" dirty="0" smtClean="0"/>
              <a:t>What does this mean for funding?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269137"/>
            <a:ext cx="7886700" cy="1093063"/>
          </a:xfrm>
        </p:spPr>
        <p:txBody>
          <a:bodyPr>
            <a:normAutofit/>
          </a:bodyPr>
          <a:lstStyle/>
          <a:p>
            <a:pPr lvl="2"/>
            <a:r>
              <a:rPr lang="en-GB" sz="2400" dirty="0"/>
              <a:t>More FDGiA available if contributions rise too</a:t>
            </a:r>
          </a:p>
          <a:p>
            <a:pPr lvl="2"/>
            <a:r>
              <a:rPr lang="en-GB" sz="2400" dirty="0" smtClean="0"/>
              <a:t>SDC confident of increasing contributions from CIL</a:t>
            </a:r>
          </a:p>
          <a:p>
            <a:pPr marL="685800" lvl="2" indent="0">
              <a:buNone/>
            </a:pPr>
            <a:endParaRPr lang="en-GB" sz="2400" dirty="0"/>
          </a:p>
          <a:p>
            <a:pPr marL="685800" lvl="2" indent="0">
              <a:buNone/>
            </a:pP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3091831"/>
            <a:ext cx="76771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Likely targets for extra contributions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LEP Growth Deal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Puriton</a:t>
            </a:r>
            <a:r>
              <a:rPr lang="en-GB" sz="2400" dirty="0" smtClean="0"/>
              <a:t> Enterprise Zone (benefits from protected transport links)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Business Rate Retention (may be focussed on individual businesses)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063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1381" t="10090" r="1010" b="10929"/>
          <a:stretch/>
        </p:blipFill>
        <p:spPr>
          <a:xfrm>
            <a:off x="0" y="6412262"/>
            <a:ext cx="9144001" cy="415143"/>
          </a:xfrm>
          <a:prstGeom prst="rect">
            <a:avLst/>
          </a:prstGeom>
          <a:ln w="44450">
            <a:solidFill>
              <a:srgbClr val="0699D6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9525" y="6453380"/>
            <a:ext cx="2163907" cy="347476"/>
          </a:xfrm>
        </p:spPr>
        <p:txBody>
          <a:bodyPr/>
          <a:lstStyle/>
          <a:p>
            <a:fld id="{D664F287-E138-4EEC-8826-F865239E5CE8}" type="slidenum">
              <a:rPr lang="en-GB" sz="2100" b="1">
                <a:solidFill>
                  <a:schemeClr val="bg1"/>
                </a:solidFill>
              </a:rPr>
              <a:pPr/>
              <a:t>7</a:t>
            </a:fld>
            <a:endParaRPr lang="en-GB" sz="2100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10390"/>
            <a:ext cx="9144000" cy="6847609"/>
          </a:xfrm>
          <a:prstGeom prst="rect">
            <a:avLst/>
          </a:prstGeom>
          <a:noFill/>
          <a:ln w="76200">
            <a:solidFill>
              <a:srgbClr val="069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3"/>
          </a:xfrm>
        </p:spPr>
        <p:txBody>
          <a:bodyPr>
            <a:normAutofit/>
          </a:bodyPr>
          <a:lstStyle/>
          <a:p>
            <a:r>
              <a:rPr lang="en-GB" dirty="0"/>
              <a:t>Next Steps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955518"/>
            <a:ext cx="5353050" cy="5091991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Technical Work</a:t>
            </a:r>
            <a:endParaRPr lang="en-GB" sz="2400" dirty="0"/>
          </a:p>
          <a:p>
            <a:pPr lvl="1"/>
            <a:r>
              <a:rPr lang="en-GB" sz="2400" dirty="0" smtClean="0"/>
              <a:t>On-site ground investigations start before Xmas</a:t>
            </a:r>
            <a:endParaRPr lang="en-GB" sz="2400" dirty="0"/>
          </a:p>
          <a:p>
            <a:pPr lvl="1"/>
            <a:r>
              <a:rPr lang="en-GB" sz="2400" dirty="0" smtClean="0"/>
              <a:t>Preferred structure type  and schematics</a:t>
            </a:r>
          </a:p>
          <a:p>
            <a:pPr lvl="1"/>
            <a:endParaRPr lang="en-GB" sz="2400" dirty="0"/>
          </a:p>
          <a:p>
            <a:r>
              <a:rPr lang="en-GB" sz="2400" dirty="0"/>
              <a:t>Ongoing consultation</a:t>
            </a:r>
          </a:p>
          <a:p>
            <a:pPr lvl="1"/>
            <a:r>
              <a:rPr lang="en-GB" sz="2400" dirty="0"/>
              <a:t>Businesses, landowners and developers</a:t>
            </a:r>
          </a:p>
          <a:p>
            <a:pPr marL="342900" lvl="1" indent="0">
              <a:buNone/>
            </a:pPr>
            <a:endParaRPr lang="en-GB" sz="2400" dirty="0" smtClean="0"/>
          </a:p>
          <a:p>
            <a:pPr lvl="1"/>
            <a:endParaRPr lang="en-GB" sz="2400" dirty="0" smtClean="0"/>
          </a:p>
          <a:p>
            <a:r>
              <a:rPr lang="en-GB" sz="2400" dirty="0" smtClean="0"/>
              <a:t>Select the preferred option (SDC can</a:t>
            </a:r>
          </a:p>
          <a:p>
            <a:pPr marL="0" indent="0">
              <a:buNone/>
            </a:pPr>
            <a:r>
              <a:rPr lang="en-GB" sz="2400" dirty="0" smtClean="0"/>
              <a:t> choose what it can pay for)</a:t>
            </a:r>
          </a:p>
          <a:p>
            <a:endParaRPr lang="en-GB" sz="2400" dirty="0"/>
          </a:p>
          <a:p>
            <a:r>
              <a:rPr lang="en-GB" sz="2400" dirty="0" smtClean="0"/>
              <a:t>Consult </a:t>
            </a:r>
            <a:r>
              <a:rPr lang="en-GB" sz="2400" dirty="0"/>
              <a:t>on </a:t>
            </a:r>
            <a:r>
              <a:rPr lang="en-GB" sz="2400" dirty="0" smtClean="0"/>
              <a:t>Preferred location and barrier appearance - </a:t>
            </a:r>
            <a:r>
              <a:rPr lang="en-GB" sz="2400" dirty="0"/>
              <a:t>Spring 2017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342900" lvl="1" indent="0">
              <a:buNone/>
            </a:pPr>
            <a:endParaRPr lang="en-GB" dirty="0"/>
          </a:p>
          <a:p>
            <a:pPr lvl="3"/>
            <a:endParaRPr lang="en-GB" dirty="0"/>
          </a:p>
          <a:p>
            <a:pPr marL="342900" lvl="1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955518"/>
            <a:ext cx="2667000" cy="171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3862891"/>
            <a:ext cx="3151928" cy="177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8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F287-E138-4EEC-8826-F865239E5CE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1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3009</TotalTime>
  <Words>339</Words>
  <Application>Microsoft Office PowerPoint</Application>
  <PresentationFormat>On-screen Show (4:3)</PresentationFormat>
  <Paragraphs>94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Acrobat Document</vt:lpstr>
      <vt:lpstr>Bridgwater Tidal Barrier Scheme  Update for Somerset Rivers Authority </vt:lpstr>
      <vt:lpstr>Recent Progress</vt:lpstr>
      <vt:lpstr>Choice of Potential Type of Barrier</vt:lpstr>
      <vt:lpstr>PowerPoint Presentation</vt:lpstr>
      <vt:lpstr>Why the cost increase?</vt:lpstr>
      <vt:lpstr>What does this mean for funding?</vt:lpstr>
      <vt:lpstr>Next Steps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Scarpa Bandelloni, Valentina/EXT</dc:creator>
  <cp:lastModifiedBy>Quarrier, Graham</cp:lastModifiedBy>
  <cp:revision>229</cp:revision>
  <cp:lastPrinted>2016-03-16T11:39:39Z</cp:lastPrinted>
  <dcterms:created xsi:type="dcterms:W3CDTF">2016-03-07T12:17:09Z</dcterms:created>
  <dcterms:modified xsi:type="dcterms:W3CDTF">2016-10-24T09:28:39Z</dcterms:modified>
</cp:coreProperties>
</file>